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94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19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674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437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249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448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155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335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14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10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16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76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05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19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07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4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82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5918A93-5C36-4B1C-98C4-4A6A21F2958E}" type="datetimeFigureOut">
              <a:rPr lang="en-IN" smtClean="0"/>
              <a:t>15-08-2025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CC3F7B7-D94B-43E7-9E92-9D546C45D9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77F2-6502-DC77-E9BA-37EB3BDE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7" y="299954"/>
            <a:ext cx="10364451" cy="1294390"/>
          </a:xfrm>
        </p:spPr>
        <p:txBody>
          <a:bodyPr/>
          <a:lstStyle/>
          <a:p>
            <a:r>
              <a:rPr lang="en-US" dirty="0"/>
              <a:t>Bank Analytics project presentation</a:t>
            </a:r>
            <a:br>
              <a:rPr lang="en-US" dirty="0"/>
            </a:br>
            <a:endParaRPr lang="en-IN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BDA16D-D955-BD87-844E-22B061D68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52" y="2045792"/>
            <a:ext cx="8868696" cy="40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7151-6FEB-39CA-F288-838A3A1D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13E7-4FD9-9D56-8757-9AF53DE5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59" y="136737"/>
            <a:ext cx="10364451" cy="777664"/>
          </a:xfrm>
        </p:spPr>
        <p:txBody>
          <a:bodyPr/>
          <a:lstStyle/>
          <a:p>
            <a:r>
              <a:rPr lang="en-US" dirty="0"/>
              <a:t>Power Bi Credit &amp; Debit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BB6C-E195-8E17-10EC-149D7FD7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719"/>
            <a:ext cx="12192000" cy="50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318E-D7A7-3F97-4B50-A7B6A214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D913-0CF8-03C2-E8A2-596761CF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733" y="97407"/>
            <a:ext cx="10364451" cy="846489"/>
          </a:xfrm>
        </p:spPr>
        <p:txBody>
          <a:bodyPr/>
          <a:lstStyle/>
          <a:p>
            <a:r>
              <a:rPr lang="en-US" dirty="0"/>
              <a:t>Power Bi Credit &amp; Debit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FD90D-E4A7-7D43-3876-91A82D83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830"/>
            <a:ext cx="12192000" cy="50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C6036-BE6A-1C59-E5A5-B3536DA5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B593-7A10-9CA4-277F-F355737A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95" y="87577"/>
            <a:ext cx="10364451" cy="966872"/>
          </a:xfrm>
        </p:spPr>
        <p:txBody>
          <a:bodyPr/>
          <a:lstStyle/>
          <a:p>
            <a:r>
              <a:rPr lang="en-US" dirty="0"/>
              <a:t>SQL Workbench for Banking data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1E595-F001-44AD-FB72-D671F8C8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626"/>
            <a:ext cx="7610168" cy="2999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A3879-74CE-7718-08E9-E95A4FB3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16" y="1739626"/>
            <a:ext cx="3936430" cy="3201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C79E-DC9F-0F77-D940-EF66E9ABF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12" y="4213857"/>
            <a:ext cx="3951056" cy="25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20A5-D38D-4951-07E8-F293C4550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011F-15DD-1B86-B1A1-2EA2976F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516" y="245532"/>
            <a:ext cx="10364451" cy="944812"/>
          </a:xfrm>
        </p:spPr>
        <p:txBody>
          <a:bodyPr/>
          <a:lstStyle/>
          <a:p>
            <a:r>
              <a:rPr lang="en-US" dirty="0"/>
              <a:t>SQL Workbench for Banking data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CAFB-D735-7A0C-2FFE-59F75A99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88" y="1297678"/>
            <a:ext cx="5789217" cy="4262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ACA0D-4FC4-3537-5FB4-3BB9F5477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" y="2000505"/>
            <a:ext cx="5449619" cy="440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DE81-CEBB-3C5B-52F7-314CEA9B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14FF-A26A-7BC0-A8E4-B0D0D18F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257" y="215394"/>
            <a:ext cx="10364451" cy="984141"/>
          </a:xfrm>
        </p:spPr>
        <p:txBody>
          <a:bodyPr/>
          <a:lstStyle/>
          <a:p>
            <a:r>
              <a:rPr lang="en-US" dirty="0"/>
              <a:t>Challenges faced during the project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DCBFAA4-6D13-5344-8E96-325461CBB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195" y="1199535"/>
            <a:ext cx="10800656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Data Loading &amp; Integration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Excel: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Performance slowed down with large datasets. Filters were not operative for all the charts which was resolved later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Power BI: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Required cleaning in Power Query;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Tableau: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Joining large data sources sometimes caused memory issues; blending data across sheets was tricky.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SQL: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Data loading was a difficult task, Complex joins to prepare a unified dataset; indexing and optimization were needed for performance.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Creating Calculated Fields Consistency Issues: Functions like IF, CASE, DATEDIFF behave differently in each tool.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DAX in Power BI: Required learning curve for measures like Credit to Debit Ratio, Delinquent Loan Rate.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Calculated Fields in Tableau: Syntactic differences and logic errors when using LOD (Level of Detail) expressions.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SQL: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loading huge data, Building calculated columns required nesting queries or creating CTEs, which made debugging complex.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Data Cleaning and Preprocessing Null or inconsistent entries (especially in Transaction Type, Loan Status, Age, Religion)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Duplicate records from different bank sources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Visualization Challenges Tool Limitations: Not every tool supported the same types of visuals (e.g., radial charts, Maps, hierarchy trees).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Responsiveness: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Dashboards in Excel became heavy; Tableau required performance optimization with extracts.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Dynamic Filters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: Power BI and Tableau needed slicers and parameter controls to enable user-driven filtering.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Data Interpretation &amp; Business Logic Alignment Mapping correct KPIs to business goals: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Credit to Debit Ratio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Delinquent Loan Rate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Suspicious Transaction Frequency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Ensuring visual insights matched domain understanding (e.g., identifying branches with high default rates or age groups with high risk)</a:t>
            </a:r>
          </a:p>
        </p:txBody>
      </p:sp>
    </p:spTree>
    <p:extLst>
      <p:ext uri="{BB962C8B-B14F-4D97-AF65-F5344CB8AC3E}">
        <p14:creationId xmlns:p14="http://schemas.microsoft.com/office/powerpoint/2010/main" val="6230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EE10C0-4AE3-C8AD-6998-E7FD9B48EBCB}"/>
              </a:ext>
            </a:extLst>
          </p:cNvPr>
          <p:cNvSpPr/>
          <p:nvPr/>
        </p:nvSpPr>
        <p:spPr>
          <a:xfrm>
            <a:off x="2338960" y="2204064"/>
            <a:ext cx="7996110" cy="156966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scene3d>
            <a:camera prst="obliqueBottom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27861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B444-10F2-D47E-4F9D-914DEB7C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Project Objective</a:t>
            </a:r>
            <a:br>
              <a:rPr lang="en-US" sz="800" dirty="0"/>
            </a:b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AE8E9-6F03-2324-555B-2663BE7DC495}"/>
              </a:ext>
            </a:extLst>
          </p:cNvPr>
          <p:cNvSpPr txBox="1"/>
          <p:nvPr/>
        </p:nvSpPr>
        <p:spPr>
          <a:xfrm>
            <a:off x="766916" y="1789471"/>
            <a:ext cx="1082531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To develop interactive dashboards for banking ,credit-debit analytics with Excel, Power BI, Tableau, SQL to monitor and analyze loan performance, transaction behavior, and financial health across banks, branches, and customer demographics.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Track Key Performance Indicators, Monitor critical metrics such as Total Credit and Debit Volume Average Transaction Valu, Monthly/timely Growth Trends Customer Spending Behavior, Analyze credit and debit usage patterns.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Identify High-value customers, their Preferred transaction modes (online, POS, ATM, etc.) Highlight trends and patterns that can help Cross-selling/upselling of banking products. Find out card usage behavior.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Targeted marketing campaigns based on customer spending habits. Fraud Detection and Risk Monitoring. To Flag unusual transaction patterns for further review. Sudden spikes in transaction frequency with repeated /failed transactions. Enable benchmarking through visual comparisons. Transaction processing times , Enable Data-Driven Decision Making. Provide executives and stakeholders with: Interactive dashboards for real-time insights Predictive insights for planning and forecasting Drill-down capability to analyze trends at a granular level.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Enhance Transparency and Reporting, Generate visual reports for Internal performance reviews For Strategic Planning, Leverage analytics for long-term strategy, including: Product development Branch expansion or consolidation Investment planning based on financial data trends.</a:t>
            </a:r>
            <a:br>
              <a:rPr lang="en-US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2363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BA4-7393-D2AD-DDA5-E4B74BEE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Key Metrics Developed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C4BAF-7184-4669-BD80-695C6AB5F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27260"/>
              </p:ext>
            </p:extLst>
          </p:nvPr>
        </p:nvGraphicFramePr>
        <p:xfrm>
          <a:off x="677333" y="1759974"/>
          <a:ext cx="10600892" cy="41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0446">
                  <a:extLst>
                    <a:ext uri="{9D8B030D-6E8A-4147-A177-3AD203B41FA5}">
                      <a16:colId xmlns:a16="http://schemas.microsoft.com/office/drawing/2014/main" val="950423153"/>
                    </a:ext>
                  </a:extLst>
                </a:gridCol>
                <a:gridCol w="5300446">
                  <a:extLst>
                    <a:ext uri="{9D8B030D-6E8A-4147-A177-3AD203B41FA5}">
                      <a16:colId xmlns:a16="http://schemas.microsoft.com/office/drawing/2014/main" val="3798129232"/>
                    </a:ext>
                  </a:extLst>
                </a:gridCol>
              </a:tblGrid>
              <a:tr h="1042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Credit/Debit Metrics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Credit Amount, Net Transaction Amount, Account Activity Ratio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2679"/>
                  </a:ext>
                </a:extLst>
              </a:tr>
              <a:tr h="1042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Loan Metrics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Loan Amount Funded, Product Group-Wise Loan, Grade-Wise Loan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988061"/>
                  </a:ext>
                </a:extLst>
              </a:tr>
              <a:tr h="1042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Geographic/Demographic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Branch-wise, State-wise, Religion-wise, Age-wise distributions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89448"/>
                  </a:ext>
                </a:extLst>
              </a:tr>
              <a:tr h="1042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Performance &amp; Risk KPIs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Default Loan Count, Loan Maturity, Transaction Growth, High-Risk Flags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93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24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D11D-C969-6088-5374-6821795D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95730"/>
            <a:ext cx="10364451" cy="1596177"/>
          </a:xfrm>
        </p:spPr>
        <p:txBody>
          <a:bodyPr/>
          <a:lstStyle/>
          <a:p>
            <a:r>
              <a:rPr lang="en-US" dirty="0"/>
              <a:t>Excel Bank analytics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02137-311B-FFBC-4B7B-DC98AF2D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148"/>
            <a:ext cx="12192000" cy="51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FF66-8BF8-71F8-4DEB-DD6FEE45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B772-86AC-4467-D557-8D9810C9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/>
              <a:t>Excel Credit &amp; Debit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3CE65-1CEF-56A6-1FDA-FA86CFE7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871"/>
            <a:ext cx="12192000" cy="48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C8FE-F4FC-BFE4-F4C1-4118444A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45EC-6BC2-D293-9205-AC193F0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62" y="107240"/>
            <a:ext cx="10364451" cy="1596177"/>
          </a:xfrm>
        </p:spPr>
        <p:txBody>
          <a:bodyPr/>
          <a:lstStyle/>
          <a:p>
            <a:r>
              <a:rPr lang="en-US" dirty="0"/>
              <a:t>Tableau Bank analytics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54FAF-82F0-83C7-5A6E-F857A5AA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466"/>
            <a:ext cx="12192000" cy="50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BCF48-3785-7EA2-D43A-835DC6AB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F4B0-8AB8-015A-82EA-F4BE0EF9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49" y="136737"/>
            <a:ext cx="10364451" cy="1062115"/>
          </a:xfrm>
        </p:spPr>
        <p:txBody>
          <a:bodyPr/>
          <a:lstStyle/>
          <a:p>
            <a:r>
              <a:rPr lang="en-US" dirty="0"/>
              <a:t>Tableau Credit &amp; Debit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82758-21E0-5093-B322-B2C83561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" y="1680632"/>
            <a:ext cx="12159386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3AF4-8083-56A6-7BEE-63B591EE9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ACA7-57CC-C358-4645-E13487C4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53" y="225227"/>
            <a:ext cx="10364451" cy="777663"/>
          </a:xfrm>
        </p:spPr>
        <p:txBody>
          <a:bodyPr/>
          <a:lstStyle/>
          <a:p>
            <a:r>
              <a:rPr lang="en-US" dirty="0"/>
              <a:t>Power Bi Banking analytics Dashboard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75F50-C9B0-A2F3-8E56-2CBD9AFB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700"/>
            <a:ext cx="12192000" cy="50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CF214-AFC8-12E2-E633-B4E94614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FBB-C10B-4CCA-6BA9-756A626E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570" y="84057"/>
            <a:ext cx="10364451" cy="974309"/>
          </a:xfrm>
        </p:spPr>
        <p:txBody>
          <a:bodyPr/>
          <a:lstStyle/>
          <a:p>
            <a:r>
              <a:rPr lang="en-US" dirty="0"/>
              <a:t>Power Bi Banking analytics Dashboard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5572A-2129-82B7-46BD-B2371864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235"/>
            <a:ext cx="12192000" cy="50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</TotalTime>
  <Words>644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Tw Cen MT</vt:lpstr>
      <vt:lpstr>Wingdings</vt:lpstr>
      <vt:lpstr>Droplet</vt:lpstr>
      <vt:lpstr>Bank Analytics project presentation </vt:lpstr>
      <vt:lpstr>Project Objective </vt:lpstr>
      <vt:lpstr>Summary of Key Metrics Developed </vt:lpstr>
      <vt:lpstr>Excel Bank analytics Dashboard </vt:lpstr>
      <vt:lpstr>Excel Credit &amp; Debit Dashboard </vt:lpstr>
      <vt:lpstr>Tableau Bank analytics Dashboard </vt:lpstr>
      <vt:lpstr>Tableau Credit &amp; Debit Dashboard </vt:lpstr>
      <vt:lpstr>Power Bi Banking analytics Dashboard </vt:lpstr>
      <vt:lpstr>Power Bi Banking analytics Dashboard </vt:lpstr>
      <vt:lpstr>Power Bi Credit &amp; Debit Dashboard </vt:lpstr>
      <vt:lpstr>Power Bi Credit &amp; Debit Dashboard </vt:lpstr>
      <vt:lpstr>SQL Workbench for Banking data</vt:lpstr>
      <vt:lpstr>SQL Workbench for Banking data</vt:lpstr>
      <vt:lpstr>Challenges faced during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Priyanka Jain</cp:lastModifiedBy>
  <cp:revision>12</cp:revision>
  <dcterms:modified xsi:type="dcterms:W3CDTF">2025-08-15T11:58:07Z</dcterms:modified>
</cp:coreProperties>
</file>